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4"/>
  </p:notesMasterIdLst>
  <p:sldIdLst>
    <p:sldId id="426" r:id="rId2"/>
    <p:sldId id="433" r:id="rId3"/>
    <p:sldId id="476" r:id="rId4"/>
    <p:sldId id="427" r:id="rId5"/>
    <p:sldId id="474" r:id="rId6"/>
    <p:sldId id="470" r:id="rId7"/>
    <p:sldId id="471" r:id="rId8"/>
    <p:sldId id="478" r:id="rId9"/>
    <p:sldId id="477" r:id="rId10"/>
    <p:sldId id="475" r:id="rId11"/>
    <p:sldId id="429" r:id="rId12"/>
    <p:sldId id="434" r:id="rId1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Orly's Font 2" panose="020B0604020202020204" charset="0"/>
      <p:regular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203" autoAdjust="0"/>
  </p:normalViewPr>
  <p:slideViewPr>
    <p:cSldViewPr>
      <p:cViewPr>
        <p:scale>
          <a:sx n="84" d="100"/>
          <a:sy n="84" d="100"/>
        </p:scale>
        <p:origin x="-72" y="-72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554479" y="628650"/>
            <a:ext cx="59436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Let’s go on an adding adventure around the school.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031" y="2000250"/>
            <a:ext cx="3086100" cy="3022140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6112297" y="1807704"/>
            <a:ext cx="2514600" cy="1354754"/>
          </a:xfrm>
          <a:prstGeom prst="cloudCallout">
            <a:avLst>
              <a:gd name="adj1" fmla="val -62540"/>
              <a:gd name="adj2" fmla="val 57072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58029" y="1962129"/>
            <a:ext cx="22231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We can count the number of books that we read!</a:t>
            </a:r>
          </a:p>
        </p:txBody>
      </p:sp>
      <p:sp>
        <p:nvSpPr>
          <p:cNvPr id="8" name="Cloud Callout 7"/>
          <p:cNvSpPr/>
          <p:nvPr/>
        </p:nvSpPr>
        <p:spPr>
          <a:xfrm>
            <a:off x="342900" y="1807704"/>
            <a:ext cx="2514600" cy="1419042"/>
          </a:xfrm>
          <a:prstGeom prst="cloudCallout">
            <a:avLst>
              <a:gd name="adj1" fmla="val 67280"/>
              <a:gd name="adj2" fmla="val 19761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350" y="1959991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We can also measure things in our classroom!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animBg="1"/>
      <p:bldP spid="7" grpId="0"/>
      <p:bldP spid="8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Callout 2"/>
          <p:cNvSpPr/>
          <p:nvPr/>
        </p:nvSpPr>
        <p:spPr>
          <a:xfrm>
            <a:off x="3695349" y="432825"/>
            <a:ext cx="3716160" cy="1567425"/>
          </a:xfrm>
          <a:prstGeom prst="cloudCallout">
            <a:avLst>
              <a:gd name="adj1" fmla="val -57153"/>
              <a:gd name="adj2" fmla="val 67071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12718" y="754872"/>
            <a:ext cx="3288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Let’s add up the different number of ways that students get home from school.</a:t>
            </a:r>
          </a:p>
        </p:txBody>
      </p:sp>
      <p:sp>
        <p:nvSpPr>
          <p:cNvPr id="5" name="Cloud Callout 4"/>
          <p:cNvSpPr/>
          <p:nvPr/>
        </p:nvSpPr>
        <p:spPr>
          <a:xfrm>
            <a:off x="4686300" y="2169083"/>
            <a:ext cx="3657600" cy="1888567"/>
          </a:xfrm>
          <a:prstGeom prst="cloudCallout">
            <a:avLst>
              <a:gd name="adj1" fmla="val -82395"/>
              <a:gd name="adj2" fmla="val -13877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14900" y="2457450"/>
            <a:ext cx="3314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Adding several numbers together is easy when you group numbers and think about friendly numbers.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7" y="2348091"/>
            <a:ext cx="3409950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535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211" y="1085850"/>
            <a:ext cx="5056165" cy="3666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623083" y="1543664"/>
            <a:ext cx="3657600" cy="207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bg1"/>
                </a:solidFill>
                <a:latin typeface="Orly's Font 2" pitchFamily="66" charset="0"/>
              </a:rPr>
              <a:t>Car - 53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bg1"/>
                </a:solidFill>
                <a:latin typeface="Orly's Font 2" pitchFamily="66" charset="0"/>
              </a:rPr>
              <a:t>Bus - 79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bg1"/>
                </a:solidFill>
                <a:latin typeface="Orly's Font 2" pitchFamily="66" charset="0"/>
              </a:rPr>
              <a:t>Walk - 21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bg1"/>
                </a:solidFill>
                <a:latin typeface="Orly's Font 2" pitchFamily="66" charset="0"/>
              </a:rPr>
              <a:t>Bicycle - 45</a:t>
            </a:r>
            <a:endParaRPr lang="en-US" sz="2800" dirty="0">
              <a:solidFill>
                <a:schemeClr val="bg1"/>
              </a:solidFill>
              <a:latin typeface="Orly's Font 2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72098" y="648294"/>
            <a:ext cx="3166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53 + 79 + 21 + 45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02914" y="648294"/>
            <a:ext cx="1731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(         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73196" y="1084116"/>
            <a:ext cx="437940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05916" y="1085850"/>
            <a:ext cx="519694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-</a:t>
            </a:r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77942" y="1749838"/>
            <a:ext cx="3666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53 +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80 + 20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+ 45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07734" y="2432947"/>
            <a:ext cx="26068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53 + 100 + 45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6268085" y="2228850"/>
            <a:ext cx="1401234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786141" y="3184250"/>
            <a:ext cx="11272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100 +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5707734" y="2852047"/>
            <a:ext cx="282866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7722176" y="2851341"/>
            <a:ext cx="282866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823033" y="3205712"/>
            <a:ext cx="9541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90</a:t>
            </a:r>
            <a:r>
              <a:rPr lang="en-US" sz="2800" b="1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+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51461" y="3202225"/>
            <a:ext cx="4010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698037" y="3885422"/>
            <a:ext cx="731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198</a:t>
            </a:r>
          </a:p>
        </p:txBody>
      </p:sp>
      <p:sp>
        <p:nvSpPr>
          <p:cNvPr id="19" name="Oval 18"/>
          <p:cNvSpPr/>
          <p:nvPr/>
        </p:nvSpPr>
        <p:spPr>
          <a:xfrm>
            <a:off x="6349756" y="3772061"/>
            <a:ext cx="1438621" cy="66401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07619" y="3701815"/>
            <a:ext cx="24465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198 Students</a:t>
            </a:r>
            <a:endParaRPr lang="en-US" sz="2800" u="sng" dirty="0" smtClean="0">
              <a:solidFill>
                <a:schemeClr val="accent4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571500" y="3564498"/>
            <a:ext cx="37719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46994E-6 L 0.03906 -2.46994E-6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4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9 1.79772E-6 L 0.0276 1.79772E-6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/>
      <p:bldP spid="8" grpId="0"/>
      <p:bldP spid="10" grpId="0" animBg="1"/>
      <p:bldP spid="11" grpId="0" animBg="1"/>
      <p:bldP spid="12" grpId="0"/>
      <p:bldP spid="13" grpId="0"/>
      <p:bldP spid="17" grpId="0"/>
      <p:bldP spid="21" grpId="0"/>
      <p:bldP spid="22" grpId="0"/>
      <p:bldP spid="23" grpId="0"/>
      <p:bldP spid="19" grpId="0" animBg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add up to four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2-digit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numbers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addition properties.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36461" y="1371421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add up to four      2-digit numbers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addition properties.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737394" y="10668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Friendly Numbers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771650"/>
            <a:ext cx="3760788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loud Callout 3"/>
          <p:cNvSpPr/>
          <p:nvPr/>
        </p:nvSpPr>
        <p:spPr>
          <a:xfrm>
            <a:off x="70337" y="1487793"/>
            <a:ext cx="2672864" cy="811370"/>
          </a:xfrm>
          <a:prstGeom prst="cloudCallout">
            <a:avLst>
              <a:gd name="adj1" fmla="val 67223"/>
              <a:gd name="adj2" fmla="val 14025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29" y="1570312"/>
            <a:ext cx="2194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 is a friendly number!</a:t>
            </a:r>
          </a:p>
        </p:txBody>
      </p:sp>
      <p:sp>
        <p:nvSpPr>
          <p:cNvPr id="6" name="Cloud Callout 5"/>
          <p:cNvSpPr/>
          <p:nvPr/>
        </p:nvSpPr>
        <p:spPr>
          <a:xfrm>
            <a:off x="6509456" y="1971415"/>
            <a:ext cx="2520244" cy="1561476"/>
          </a:xfrm>
          <a:prstGeom prst="cloudCallout">
            <a:avLst>
              <a:gd name="adj1" fmla="val -71806"/>
              <a:gd name="adj2" fmla="val -6504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66618" y="2212453"/>
            <a:ext cx="22487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easily add and subtract from multiples of 10.</a:t>
            </a:r>
          </a:p>
        </p:txBody>
      </p:sp>
    </p:spTree>
    <p:extLst>
      <p:ext uri="{BB962C8B-B14F-4D97-AF65-F5344CB8AC3E}">
        <p14:creationId xmlns:p14="http://schemas.microsoft.com/office/powerpoint/2010/main" val="273161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animBg="1"/>
      <p:bldP spid="5" grpId="0"/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12050" y="971550"/>
            <a:ext cx="747993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Addends can be grouped in any order </a:t>
            </a:r>
          </a:p>
          <a:p>
            <a:pPr algn="ctr"/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to get the same sum.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270" y="3587184"/>
            <a:ext cx="800100" cy="555409"/>
          </a:xfrm>
          <a:prstGeom prst="rect">
            <a:avLst/>
          </a:prstGeom>
        </p:spPr>
      </p:pic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1080054" y="2189855"/>
            <a:ext cx="220064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(</a:t>
            </a: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+ 2</a:t>
            </a: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)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+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1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57426" y="2180223"/>
            <a:ext cx="2056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(</a:t>
            </a: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+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)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+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29100" y="2180223"/>
            <a:ext cx="5229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</a:t>
            </a:r>
            <a:endParaRPr lang="en-US" sz="4000" dirty="0" smtClean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270" y="2978858"/>
            <a:ext cx="800100" cy="5554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533" y="2983734"/>
            <a:ext cx="800100" cy="55540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370" y="3587184"/>
            <a:ext cx="800100" cy="55540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596" y="2978857"/>
            <a:ext cx="800100" cy="55540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307" y="3587183"/>
            <a:ext cx="800100" cy="55540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637" y="3261438"/>
            <a:ext cx="800100" cy="55540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112" y="3587184"/>
            <a:ext cx="800100" cy="55540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112" y="2978858"/>
            <a:ext cx="800100" cy="55540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375" y="2978856"/>
            <a:ext cx="800100" cy="55540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212" y="3587184"/>
            <a:ext cx="800100" cy="55540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438" y="2978857"/>
            <a:ext cx="800100" cy="55540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5149" y="3587183"/>
            <a:ext cx="800100" cy="55540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476" y="3309478"/>
            <a:ext cx="800100" cy="55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06334" y="971549"/>
            <a:ext cx="8686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numbers must be              added in order.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99233" y="2547637"/>
            <a:ext cx="510076" cy="913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aseline="-25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49021" y="4098962"/>
            <a:ext cx="13083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+ 4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23433" y="4109703"/>
            <a:ext cx="489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02732" y="4098961"/>
            <a:ext cx="13083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</a:t>
            </a:r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+ 3</a:t>
            </a:r>
          </a:p>
        </p:txBody>
      </p:sp>
      <p:sp>
        <p:nvSpPr>
          <p:cNvPr id="17" name="Multiply 16"/>
          <p:cNvSpPr/>
          <p:nvPr/>
        </p:nvSpPr>
        <p:spPr>
          <a:xfrm>
            <a:off x="4388169" y="971551"/>
            <a:ext cx="1100072" cy="1274369"/>
          </a:xfrm>
          <a:prstGeom prst="mathMultiply">
            <a:avLst/>
          </a:prstGeom>
          <a:solidFill>
            <a:schemeClr val="accent3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Cloud Callout 17"/>
          <p:cNvSpPr/>
          <p:nvPr/>
        </p:nvSpPr>
        <p:spPr>
          <a:xfrm>
            <a:off x="-9721" y="1028724"/>
            <a:ext cx="2711523" cy="1487486"/>
          </a:xfrm>
          <a:prstGeom prst="cloudCallout">
            <a:avLst>
              <a:gd name="adj1" fmla="val 56046"/>
              <a:gd name="adj2" fmla="val -42439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0190" y="1201784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Numbers can be added in any order to get the same sum.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13" y="2718912"/>
            <a:ext cx="809489" cy="99527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175" y="2686049"/>
            <a:ext cx="833217" cy="1024447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0" y="2181328"/>
            <a:ext cx="841980" cy="1035221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326" y="2700635"/>
            <a:ext cx="809489" cy="99527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788" y="2667772"/>
            <a:ext cx="833217" cy="1024447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113" y="2163051"/>
            <a:ext cx="841980" cy="1035221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0005" y="2307948"/>
            <a:ext cx="833217" cy="1024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0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8.94234E-8 L -0.36372 0.01172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94" y="58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01048E-6 L -0.35781 0.01511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99" y="74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07308E-6 L -0.34896 0.018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48" y="925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6105E-6 L -0.36823 0.00093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20" y="31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1 0.00709 L 0.30972 -0.00339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87" y="-52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30774E-6 L 0.30851 -0.0141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17" y="-709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-0.00092 L 0.30972 -0.00339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16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7" grpId="0" animBg="1"/>
      <p:bldP spid="18" grpId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02033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add up the total number of inches of items in the classroom.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21463"/>
            <a:ext cx="2434516" cy="3333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loud Callout 9"/>
          <p:cNvSpPr/>
          <p:nvPr/>
        </p:nvSpPr>
        <p:spPr>
          <a:xfrm>
            <a:off x="4000500" y="1886356"/>
            <a:ext cx="2857500" cy="1599794"/>
          </a:xfrm>
          <a:prstGeom prst="cloudCallout">
            <a:avLst>
              <a:gd name="adj1" fmla="val -79175"/>
              <a:gd name="adj2" fmla="val 4473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59250" y="2086088"/>
            <a:ext cx="254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strategies can we use to add a group of  numbers? 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318907" y="1358207"/>
            <a:ext cx="10286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24 +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121833"/>
            <a:ext cx="5056165" cy="3666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623083" y="1543664"/>
            <a:ext cx="3657600" cy="207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bg1"/>
                </a:solidFill>
                <a:latin typeface="Orly's Font 2" pitchFamily="66" charset="0"/>
              </a:rPr>
              <a:t>Desk  - 24 in.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bg1"/>
                </a:solidFill>
                <a:latin typeface="Orly's Font 2" pitchFamily="66" charset="0"/>
              </a:rPr>
              <a:t>Bookshelf - 60 in.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bg1"/>
                </a:solidFill>
                <a:latin typeface="Orly's Font 2" pitchFamily="66" charset="0"/>
              </a:rPr>
              <a:t>Computer - 18 in.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bg1"/>
                </a:solidFill>
                <a:latin typeface="Orly's Font 2" pitchFamily="66" charset="0"/>
              </a:rPr>
              <a:t>Poster - 36 in.</a:t>
            </a:r>
            <a:endParaRPr lang="en-US" sz="2800" dirty="0">
              <a:solidFill>
                <a:schemeClr val="bg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6233306" y="1358207"/>
            <a:ext cx="10286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60 +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7090557" y="1379374"/>
            <a:ext cx="10286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18 +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7833507" y="1358207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98222" y="1364962"/>
            <a:ext cx="1943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(        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48037" y="1352262"/>
            <a:ext cx="1943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(        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69849" y="2209780"/>
            <a:ext cx="734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78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89128" y="2196342"/>
            <a:ext cx="8098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60 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5407100" y="1872658"/>
            <a:ext cx="1185438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7201328" y="1872658"/>
            <a:ext cx="1185438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723654" y="2179002"/>
            <a:ext cx="5341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 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5833256" y="2610568"/>
            <a:ext cx="236515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486648" y="2625385"/>
            <a:ext cx="236515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879809" y="3015908"/>
            <a:ext cx="1231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130 + 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6069771" y="2610568"/>
            <a:ext cx="236515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7723163" y="2625385"/>
            <a:ext cx="236515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988238" y="3015908"/>
            <a:ext cx="4010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62107" y="3646670"/>
            <a:ext cx="75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138</a:t>
            </a:r>
          </a:p>
        </p:txBody>
      </p:sp>
      <p:sp>
        <p:nvSpPr>
          <p:cNvPr id="27" name="Oval 26"/>
          <p:cNvSpPr/>
          <p:nvPr/>
        </p:nvSpPr>
        <p:spPr>
          <a:xfrm>
            <a:off x="6054222" y="3568583"/>
            <a:ext cx="1438621" cy="66401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14400" y="3759947"/>
            <a:ext cx="31710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138 Total Inches</a:t>
            </a:r>
            <a:endParaRPr lang="en-US" sz="2800" u="sng" dirty="0" smtClean="0">
              <a:solidFill>
                <a:schemeClr val="accent4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565933" y="3603720"/>
            <a:ext cx="37719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5292800" y="1388444"/>
            <a:ext cx="228600" cy="375126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207200" y="1388444"/>
            <a:ext cx="165032" cy="37512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384719" y="1388445"/>
            <a:ext cx="122715" cy="37512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193234" y="1388445"/>
            <a:ext cx="165032" cy="37512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151163" y="1379374"/>
            <a:ext cx="122715" cy="37512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959678" y="1379374"/>
            <a:ext cx="165032" cy="37512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-3.00031E-6 L 0.1875 -0.00678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75" y="-33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33333E-6 0.00678 L -0.11667 8.41813E-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33" y="-33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66667E-6 8.41813E-7 L -0.10104 8.41813E-7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allAtOnce"/>
      <p:bldP spid="6" grpId="0" build="p"/>
      <p:bldP spid="7" grpId="0" build="p"/>
      <p:bldP spid="7" grpId="1" build="allAtOnce"/>
      <p:bldP spid="8" grpId="0" build="p"/>
      <p:bldP spid="8" grpId="1" build="allAtOnce"/>
      <p:bldP spid="9" grpId="0" build="p"/>
      <p:bldP spid="10" grpId="0"/>
      <p:bldP spid="11" grpId="0"/>
      <p:bldP spid="12" grpId="0"/>
      <p:bldP spid="13" grpId="0"/>
      <p:bldP spid="18" grpId="0"/>
      <p:bldP spid="22" grpId="0"/>
      <p:bldP spid="25" grpId="0"/>
      <p:bldP spid="26" grpId="0"/>
      <p:bldP spid="27" grpId="0" animBg="1"/>
      <p:bldP spid="28" grpId="0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976" y="2016811"/>
            <a:ext cx="3086100" cy="3022140"/>
          </a:xfrm>
          <a:prstGeom prst="rect">
            <a:avLst/>
          </a:prstGeom>
        </p:spPr>
      </p:pic>
      <p:sp>
        <p:nvSpPr>
          <p:cNvPr id="3" name="Cloud Callout 2"/>
          <p:cNvSpPr/>
          <p:nvPr/>
        </p:nvSpPr>
        <p:spPr>
          <a:xfrm>
            <a:off x="6112297" y="1807704"/>
            <a:ext cx="2514600" cy="1449846"/>
          </a:xfrm>
          <a:prstGeom prst="cloudCallout">
            <a:avLst>
              <a:gd name="adj1" fmla="val -63887"/>
              <a:gd name="adj2" fmla="val 56170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58029" y="1999902"/>
            <a:ext cx="22231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We can group the numbers to make adding easier.</a:t>
            </a:r>
          </a:p>
        </p:txBody>
      </p:sp>
      <p:sp>
        <p:nvSpPr>
          <p:cNvPr id="5" name="Cloud Callout 4"/>
          <p:cNvSpPr/>
          <p:nvPr/>
        </p:nvSpPr>
        <p:spPr>
          <a:xfrm>
            <a:off x="228600" y="1686712"/>
            <a:ext cx="2628900" cy="1799437"/>
          </a:xfrm>
          <a:prstGeom prst="cloudCallout">
            <a:avLst>
              <a:gd name="adj1" fmla="val 61893"/>
              <a:gd name="adj2" fmla="val 31654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2097" y="1861402"/>
            <a:ext cx="19819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We should use place value and facts that we already know.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1071" y="971550"/>
            <a:ext cx="76819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many books did the students read?</a:t>
            </a:r>
          </a:p>
        </p:txBody>
      </p:sp>
    </p:spTree>
    <p:extLst>
      <p:ext uri="{BB962C8B-B14F-4D97-AF65-F5344CB8AC3E}">
        <p14:creationId xmlns:p14="http://schemas.microsoft.com/office/powerpoint/2010/main" val="203073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" y="1040159"/>
            <a:ext cx="5143500" cy="3729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457199" y="1499256"/>
            <a:ext cx="4114800" cy="207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bg1"/>
                </a:solidFill>
                <a:latin typeface="Orly's Font 2" pitchFamily="66" charset="0"/>
              </a:rPr>
              <a:t>Sarah - 22 books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bg1"/>
                </a:solidFill>
                <a:latin typeface="Orly's Font 2" pitchFamily="66" charset="0"/>
              </a:rPr>
              <a:t>Rebecca - 35 books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bg1"/>
                </a:solidFill>
                <a:latin typeface="Orly's Font 2" pitchFamily="66" charset="0"/>
              </a:rPr>
              <a:t>Ben - </a:t>
            </a:r>
            <a:r>
              <a:rPr lang="en-US" sz="2800" dirty="0" smtClean="0">
                <a:solidFill>
                  <a:schemeClr val="bg1"/>
                </a:solidFill>
                <a:latin typeface="Orly's Font 2" pitchFamily="66" charset="0"/>
              </a:rPr>
              <a:t>47 </a:t>
            </a:r>
            <a:r>
              <a:rPr lang="en-US" sz="2800" dirty="0">
                <a:solidFill>
                  <a:schemeClr val="bg1"/>
                </a:solidFill>
                <a:latin typeface="Orly's Font 2" pitchFamily="66" charset="0"/>
              </a:rPr>
              <a:t>books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bg1"/>
                </a:solidFill>
                <a:latin typeface="Orly's Font 2" pitchFamily="66" charset="0"/>
              </a:rPr>
              <a:t>David - 44 books</a:t>
            </a:r>
            <a:endParaRPr lang="en-US" sz="2800" dirty="0">
              <a:solidFill>
                <a:schemeClr val="bg1"/>
              </a:solidFill>
              <a:latin typeface="Orly's Font 2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72098" y="648294"/>
            <a:ext cx="32399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22 + 35 + 47 + 44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30783" y="1348195"/>
            <a:ext cx="2039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(          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49911" y="1348195"/>
            <a:ext cx="33986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 + 30 + 40 + 40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92266" y="1935475"/>
            <a:ext cx="982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50 +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022561" y="2495577"/>
            <a:ext cx="925253" cy="1384995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130</a:t>
            </a:r>
          </a:p>
          <a:p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+ 18</a:t>
            </a:r>
          </a:p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148</a:t>
            </a:r>
          </a:p>
        </p:txBody>
      </p:sp>
      <p:sp>
        <p:nvSpPr>
          <p:cNvPr id="19" name="Oval 18"/>
          <p:cNvSpPr/>
          <p:nvPr/>
        </p:nvSpPr>
        <p:spPr>
          <a:xfrm>
            <a:off x="7273766" y="1764478"/>
            <a:ext cx="748795" cy="66401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V="1">
            <a:off x="5439366" y="1043321"/>
            <a:ext cx="268368" cy="1581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049254" y="1364553"/>
            <a:ext cx="2039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(          )</a:t>
            </a:r>
          </a:p>
        </p:txBody>
      </p:sp>
      <p:cxnSp>
        <p:nvCxnSpPr>
          <p:cNvPr id="25" name="Straight Connector 24"/>
          <p:cNvCxnSpPr/>
          <p:nvPr/>
        </p:nvCxnSpPr>
        <p:spPr>
          <a:xfrm flipV="1">
            <a:off x="6340950" y="1044902"/>
            <a:ext cx="268368" cy="1581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7165902" y="1056871"/>
            <a:ext cx="268368" cy="1581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8022561" y="1058452"/>
            <a:ext cx="268368" cy="1581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879299" y="1887773"/>
            <a:ext cx="1162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 </a:t>
            </a: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130</a:t>
            </a:r>
          </a:p>
        </p:txBody>
      </p:sp>
      <p:cxnSp>
        <p:nvCxnSpPr>
          <p:cNvPr id="30" name="Straight Connector 29"/>
          <p:cNvCxnSpPr/>
          <p:nvPr/>
        </p:nvCxnSpPr>
        <p:spPr>
          <a:xfrm flipV="1">
            <a:off x="5698928" y="1037787"/>
            <a:ext cx="268368" cy="1581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6600512" y="1039368"/>
            <a:ext cx="268368" cy="1581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7425464" y="1051337"/>
            <a:ext cx="268368" cy="1581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8282123" y="1052918"/>
            <a:ext cx="268368" cy="1581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19464" y="2529094"/>
            <a:ext cx="2374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 + 5 + 7 + 4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5573550" y="2927772"/>
            <a:ext cx="676814" cy="26030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975179" y="3302888"/>
            <a:ext cx="391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</a:t>
            </a:r>
          </a:p>
        </p:txBody>
      </p:sp>
      <p:sp>
        <p:nvSpPr>
          <p:cNvPr id="39" name="Oval 38"/>
          <p:cNvSpPr/>
          <p:nvPr/>
        </p:nvSpPr>
        <p:spPr>
          <a:xfrm>
            <a:off x="6945037" y="3706142"/>
            <a:ext cx="748795" cy="66401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flipV="1">
            <a:off x="6241965" y="2905054"/>
            <a:ext cx="500112" cy="28302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6262105" y="2950021"/>
            <a:ext cx="676814" cy="260302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6930520" y="2927303"/>
            <a:ext cx="500112" cy="28302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6810793" y="3302888"/>
            <a:ext cx="391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707734" y="3832845"/>
            <a:ext cx="18854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 + 9 = </a:t>
            </a:r>
            <a:r>
              <a:rPr lang="en-US" sz="2800" u="sng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18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967541" y="3706142"/>
            <a:ext cx="30652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148 Total Books</a:t>
            </a:r>
            <a:endParaRPr lang="en-US" sz="2800" u="sng" dirty="0" smtClean="0">
              <a:solidFill>
                <a:schemeClr val="accent4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>
            <a:off x="571500" y="3564498"/>
            <a:ext cx="37719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6220946" y="1929261"/>
            <a:ext cx="6575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</a:t>
            </a:r>
          </a:p>
        </p:txBody>
      </p:sp>
      <p:cxnSp>
        <p:nvCxnSpPr>
          <p:cNvPr id="53" name="Straight Connector 52"/>
          <p:cNvCxnSpPr/>
          <p:nvPr/>
        </p:nvCxnSpPr>
        <p:spPr>
          <a:xfrm>
            <a:off x="5439366" y="1764478"/>
            <a:ext cx="1371427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7257414" y="1764478"/>
            <a:ext cx="1371427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203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/>
      <p:bldP spid="8" grpId="0"/>
      <p:bldP spid="12" grpId="0"/>
      <p:bldP spid="13" grpId="0"/>
      <p:bldP spid="23" grpId="0" animBg="1"/>
      <p:bldP spid="19" grpId="0" animBg="1"/>
      <p:bldP spid="24" grpId="0"/>
      <p:bldP spid="28" grpId="0"/>
      <p:bldP spid="34" grpId="0"/>
      <p:bldP spid="36" grpId="0"/>
      <p:bldP spid="39" grpId="0" animBg="1"/>
      <p:bldP spid="47" grpId="0"/>
      <p:bldP spid="48" grpId="0"/>
      <p:bldP spid="49" grpId="0"/>
      <p:bldP spid="52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7530</TotalTime>
  <Words>393</Words>
  <Application>Microsoft Office PowerPoint</Application>
  <PresentationFormat>On-screen Show (16:9)</PresentationFormat>
  <Paragraphs>87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Courier New</vt:lpstr>
      <vt:lpstr>Wingdings</vt:lpstr>
      <vt:lpstr>Calibri</vt:lpstr>
      <vt:lpstr>Orly's Font 2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296</cp:revision>
  <dcterms:created xsi:type="dcterms:W3CDTF">2011-06-12T17:04:43Z</dcterms:created>
  <dcterms:modified xsi:type="dcterms:W3CDTF">2015-06-07T15:22:41Z</dcterms:modified>
</cp:coreProperties>
</file>